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63" r:id="rId5"/>
    <p:sldId id="265" r:id="rId6"/>
    <p:sldId id="351" r:id="rId7"/>
    <p:sldId id="360" r:id="rId8"/>
    <p:sldId id="359" r:id="rId9"/>
    <p:sldId id="356" r:id="rId10"/>
    <p:sldId id="358" r:id="rId11"/>
    <p:sldId id="364" r:id="rId12"/>
    <p:sldId id="264"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b21cn" initials="xb21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86AA"/>
    <a:srgbClr val="FCFEFD"/>
    <a:srgbClr val="8FC320"/>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showGuides="1">
      <p:cViewPr varScale="1">
        <p:scale>
          <a:sx n="89" d="100"/>
          <a:sy n="89" d="100"/>
        </p:scale>
        <p:origin x="-228" y="-96"/>
      </p:cViewPr>
      <p:guideLst>
        <p:guide orient="horz" pos="2160"/>
        <p:guide pos="385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4.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8021A2-58C0-4418-8166-D10FE746C9D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5CC62E-A74B-4473-A29C-5BDACF10D7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7DC9FC-8B42-4B21-8A4D-327258A1DCF0}" type="slidenum">
              <a:rPr lang="zh-CN" altLang="en-US" smtClean="0"/>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7067664"/>
            <a:chOff x="0" y="-159658"/>
            <a:chExt cx="12192000" cy="7067664"/>
          </a:xfrm>
        </p:grpSpPr>
        <p:sp>
          <p:nvSpPr>
            <p:cNvPr id="4" name="555"/>
            <p:cNvSpPr/>
            <p:nvPr/>
          </p:nvSpPr>
          <p:spPr>
            <a:xfrm>
              <a:off x="0" y="6057900"/>
              <a:ext cx="12192000" cy="85010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000"/>
            <p:cNvSpPr>
              <a:spLocks noChangeArrowheads="1"/>
            </p:cNvSpPr>
            <p:nvPr/>
          </p:nvSpPr>
          <p:spPr bwMode="auto">
            <a:xfrm>
              <a:off x="0" y="-159658"/>
              <a:ext cx="12192000" cy="6858000"/>
            </a:xfrm>
            <a:prstGeom prst="rect">
              <a:avLst/>
            </a:prstGeom>
            <a:solidFill>
              <a:srgbClr val="0070C0">
                <a:alpha val="86667"/>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grpSp>
        <p:nvGrpSpPr>
          <p:cNvPr id="31" name="组合 30"/>
          <p:cNvGrpSpPr/>
          <p:nvPr/>
        </p:nvGrpSpPr>
        <p:grpSpPr>
          <a:xfrm>
            <a:off x="1799251" y="1672131"/>
            <a:ext cx="8764115" cy="3545328"/>
            <a:chOff x="1884004" y="2551793"/>
            <a:chExt cx="8593496" cy="1683657"/>
          </a:xfrm>
        </p:grpSpPr>
        <p:sp>
          <p:nvSpPr>
            <p:cNvPr id="6" name="777"/>
            <p:cNvSpPr txBox="1"/>
            <p:nvPr/>
          </p:nvSpPr>
          <p:spPr>
            <a:xfrm>
              <a:off x="1884004" y="3000317"/>
              <a:ext cx="8593496" cy="654025"/>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lang="zh-CN" altLang="en-US" sz="5400" i="0" noProof="0" dirty="0" smtClean="0">
                  <a:solidFill>
                    <a:prstClr val="white"/>
                  </a:solidFill>
                  <a:latin typeface="方正黑体简体" panose="02010601030101010101" pitchFamily="2" charset="-122"/>
                  <a:ea typeface="方正黑体简体" panose="02010601030101010101" pitchFamily="2" charset="-122"/>
                </a:rPr>
                <a:t>久防安全系统</a:t>
              </a:r>
              <a:r>
                <a:rPr lang="zh-CN" altLang="en-US" sz="5400" i="0" dirty="0" smtClean="0">
                  <a:solidFill>
                    <a:prstClr val="white"/>
                  </a:solidFill>
                  <a:latin typeface="方正黑体简体" panose="02010601030101010101" pitchFamily="2" charset="-122"/>
                  <a:ea typeface="方正黑体简体" panose="02010601030101010101" pitchFamily="2" charset="-122"/>
                </a:rPr>
                <a:t>管理员</a:t>
              </a:r>
              <a:r>
                <a:rPr lang="zh-CN" altLang="en-US" sz="5400" i="0" noProof="0" dirty="0" smtClean="0">
                  <a:solidFill>
                    <a:prstClr val="white"/>
                  </a:solidFill>
                  <a:latin typeface="方正黑体简体" panose="02010601030101010101" pitchFamily="2" charset="-122"/>
                  <a:ea typeface="方正黑体简体" panose="02010601030101010101" pitchFamily="2" charset="-122"/>
                </a:rPr>
                <a:t>使用说明</a:t>
              </a:r>
              <a:endParaRPr kumimoji="0" lang="zh-CN" altLang="en-US" sz="5400" b="1" i="0" u="none" strike="noStrike" kern="1200" cap="none" spc="0" normalizeH="0" baseline="0" noProof="0" dirty="0">
                <a:ln>
                  <a:noFill/>
                </a:ln>
                <a:solidFill>
                  <a:prstClr val="white"/>
                </a:solidFill>
                <a:effectLst/>
                <a:uLnTx/>
                <a:uFillTx/>
                <a:latin typeface="方正黑体简体" panose="02010601030101010101" pitchFamily="2" charset="-122"/>
                <a:ea typeface="方正黑体简体" panose="02010601030101010101" pitchFamily="2" charset="-122"/>
              </a:endParaRPr>
            </a:p>
          </p:txBody>
        </p:sp>
        <p:cxnSp>
          <p:nvCxnSpPr>
            <p:cNvPr id="11" name="直接连接符 10"/>
            <p:cNvCxnSpPr/>
            <p:nvPr/>
          </p:nvCxnSpPr>
          <p:spPr>
            <a:xfrm>
              <a:off x="1884004" y="2551793"/>
              <a:ext cx="837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64805" y="4235450"/>
              <a:ext cx="837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964804" y="3716628"/>
              <a:ext cx="8376689" cy="462691"/>
            </a:xfrm>
            <a:prstGeom prst="rect">
              <a:avLst/>
            </a:prstGeom>
            <a:noFill/>
          </p:spPr>
          <p:txBody>
            <a:bodyPr wrap="square" rtlCol="0">
              <a:spAutoFit/>
            </a:bodyPr>
            <a:lstStyle/>
            <a:p>
              <a:pPr lvl="0" algn="ctr">
                <a:lnSpc>
                  <a:spcPct val="150000"/>
                </a:lnSpc>
                <a:defRPr/>
              </a:pPr>
              <a:r>
                <a:rPr lang="en-US" altLang="zh-CN" dirty="0" smtClean="0">
                  <a:solidFill>
                    <a:schemeClr val="bg1"/>
                  </a:solidFill>
                </a:rPr>
                <a:t>Jiu fang Safety </a:t>
              </a:r>
              <a:r>
                <a:rPr lang="en-US" altLang="zh-CN" dirty="0">
                  <a:solidFill>
                    <a:schemeClr val="bg1"/>
                  </a:solidFill>
                </a:rPr>
                <a:t>reminder system</a:t>
              </a:r>
              <a:endParaRPr kumimoji="0" lang="zh-CN" altLang="en-US" sz="18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4/3*#ppt_w"/>
                                          </p:val>
                                        </p:tav>
                                        <p:tav tm="100000">
                                          <p:val>
                                            <p:strVal val="#ppt_w"/>
                                          </p:val>
                                        </p:tav>
                                      </p:tavLst>
                                    </p:anim>
                                    <p:anim calcmode="lin" valueType="num">
                                      <p:cBhvr>
                                        <p:cTn id="8" dur="1000" fill="hold"/>
                                        <p:tgtEl>
                                          <p:spTgt spid="3"/>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13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9"/>
          <p:cNvSpPr>
            <a:spLocks noChangeArrowheads="1"/>
          </p:cNvSpPr>
          <p:nvPr/>
        </p:nvSpPr>
        <p:spPr bwMode="auto">
          <a:xfrm>
            <a:off x="3062844" y="2833302"/>
            <a:ext cx="61663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eaLnBrk="1" hangingPunct="1">
              <a:spcBef>
                <a:spcPct val="20000"/>
              </a:spcBef>
              <a:buFont typeface="Arial" panose="020B0604020202020204" pitchFamily="34" charset="0"/>
              <a:buNone/>
            </a:pPr>
            <a:r>
              <a:rPr lang="zh-CN" altLang="en-US" sz="48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谢谢您的观看</a:t>
            </a:r>
            <a:r>
              <a:rPr lang="en-US" altLang="zh-CN" sz="48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a:t>
            </a:r>
            <a:endParaRPr lang="zh-CN" altLang="en-US" sz="4800" dirty="0">
              <a:solidFill>
                <a:srgbClr val="5786AA"/>
              </a:solidFill>
              <a:ea typeface="字魂35号-经典雅黑" panose="02000000000000000000" pitchFamily="2" charset="-122"/>
              <a:sym typeface="Calibri" panose="020F0502020204030204" pitchFamily="34" charset="0"/>
            </a:endParaRPr>
          </a:p>
        </p:txBody>
      </p:sp>
      <p:sp>
        <p:nvSpPr>
          <p:cNvPr id="13" name="矩形 259"/>
          <p:cNvSpPr>
            <a:spLocks noChangeArrowheads="1"/>
          </p:cNvSpPr>
          <p:nvPr/>
        </p:nvSpPr>
        <p:spPr bwMode="auto">
          <a:xfrm>
            <a:off x="3138408" y="2162312"/>
            <a:ext cx="60307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spcBef>
                <a:spcPct val="20000"/>
              </a:spcBef>
            </a:pPr>
            <a:r>
              <a:rPr lang="en-US" altLang="zh-CN" sz="36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rPr>
              <a:t>courseware</a:t>
            </a:r>
            <a:endParaRPr lang="zh-CN" altLang="en-US" sz="3600" dirty="0">
              <a:solidFill>
                <a:srgbClr val="5786AA"/>
              </a:solidFill>
              <a:latin typeface="字魂35号-经典雅黑" panose="02000000000000000000" pitchFamily="2" charset="-122"/>
              <a:ea typeface="字魂35号-经典雅黑" panose="02000000000000000000" pitchFamily="2" charset="-122"/>
              <a:sym typeface="Calibri" panose="020F0502020204030204"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00"/>
                            </p:stCondLst>
                            <p:childTnLst>
                              <p:par>
                                <p:cTn id="13" presetID="26" presetClass="emph" presetSubtype="0" fill="hold" grpId="1" nodeType="afterEffect">
                                  <p:stCondLst>
                                    <p:cond delay="0"/>
                                  </p:stCondLst>
                                  <p:iterate type="lt">
                                    <p:tmAbs val="0"/>
                                  </p:iterate>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par>
                          <p:cTn id="16" fill="hold">
                            <p:stCondLst>
                              <p:cond delay="12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250"/>
                            </p:stCondLst>
                            <p:childTnLst>
                              <p:par>
                                <p:cTn id="25" presetID="26" presetClass="emph" presetSubtype="0" fill="hold" grpId="1" nodeType="afterEffect">
                                  <p:stCondLst>
                                    <p:cond delay="0"/>
                                  </p:stCondLst>
                                  <p:iterate type="lt">
                                    <p:tmAbs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H_Others_1"/>
          <p:cNvSpPr txBox="1"/>
          <p:nvPr>
            <p:custDataLst>
              <p:tags r:id="rId1"/>
            </p:custDataLst>
          </p:nvPr>
        </p:nvSpPr>
        <p:spPr>
          <a:xfrm>
            <a:off x="2892598" y="2516969"/>
            <a:ext cx="923330" cy="1918817"/>
          </a:xfrm>
          <a:prstGeom prst="rect">
            <a:avLst/>
          </a:prstGeom>
          <a:noFill/>
        </p:spPr>
        <p:txBody>
          <a:bodyPr vert="eaVert" wrap="square" lIns="0" tIns="0" rIns="0" bIns="0" anchor="ctr">
            <a:spAutoFit/>
          </a:bodyPr>
          <a:lstStyle/>
          <a:p>
            <a:pPr algn="ctr" eaLnBrk="1" hangingPunct="1">
              <a:defRPr/>
            </a:pPr>
            <a:r>
              <a:rPr lang="zh-CN" altLang="en-US" sz="6000" noProof="1">
                <a:solidFill>
                  <a:srgbClr val="5786AA"/>
                </a:solidFill>
                <a:latin typeface="字魂35号-经典雅黑" panose="02000000000000000000" pitchFamily="2" charset="-122"/>
                <a:ea typeface="字魂35号-经典雅黑" panose="02000000000000000000" pitchFamily="2" charset="-122"/>
                <a:sym typeface="Arial" panose="020B0604020202020204" pitchFamily="34" charset="0"/>
              </a:rPr>
              <a:t>目录</a:t>
            </a:r>
            <a:endParaRPr lang="zh-CN" altLang="en-US" sz="6000" noProof="1">
              <a:solidFill>
                <a:srgbClr val="5786AA"/>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sp>
        <p:nvSpPr>
          <p:cNvPr id="24" name="MH_Others_2"/>
          <p:cNvSpPr txBox="1"/>
          <p:nvPr>
            <p:custDataLst>
              <p:tags r:id="rId2"/>
            </p:custDataLst>
          </p:nvPr>
        </p:nvSpPr>
        <p:spPr>
          <a:xfrm rot="5400000">
            <a:off x="3043471" y="3374611"/>
            <a:ext cx="1968205" cy="246221"/>
          </a:xfrm>
          <a:prstGeom prst="rect">
            <a:avLst/>
          </a:prstGeom>
          <a:noFill/>
        </p:spPr>
        <p:txBody>
          <a:bodyPr wrap="square" lIns="0" tIns="0" rIns="0" bIns="0">
            <a:spAutoFit/>
          </a:bodyPr>
          <a:lstStyle/>
          <a:p>
            <a:pPr algn="ctr" eaLnBrk="1" hangingPunct="1">
              <a:defRPr/>
            </a:pPr>
            <a:r>
              <a:rPr lang="en-US" altLang="zh-CN" sz="1600" spc="300" noProof="1">
                <a:solidFill>
                  <a:schemeClr val="bg1">
                    <a:lumMod val="65000"/>
                  </a:schemeClr>
                </a:solidFill>
                <a:latin typeface="字魂35号-经典雅黑" panose="02000000000000000000" pitchFamily="2" charset="-122"/>
                <a:ea typeface="字魂35号-经典雅黑" panose="02000000000000000000" pitchFamily="2" charset="-122"/>
                <a:sym typeface="Arial" panose="020B0604020202020204" pitchFamily="34" charset="0"/>
              </a:rPr>
              <a:t>CONTENTS</a:t>
            </a:r>
            <a:endParaRPr lang="zh-CN" altLang="en-US" sz="1600" spc="300" noProof="1">
              <a:solidFill>
                <a:schemeClr val="bg1">
                  <a:lumMod val="65000"/>
                </a:schemeClr>
              </a:solidFill>
              <a:latin typeface="字魂35号-经典雅黑" panose="02000000000000000000" pitchFamily="2" charset="-122"/>
              <a:ea typeface="字魂35号-经典雅黑" panose="02000000000000000000" pitchFamily="2" charset="-122"/>
              <a:sym typeface="Arial" panose="020B0604020202020204" pitchFamily="34" charset="0"/>
            </a:endParaRPr>
          </a:p>
        </p:txBody>
      </p:sp>
      <p:grpSp>
        <p:nvGrpSpPr>
          <p:cNvPr id="25" name="组合 24"/>
          <p:cNvGrpSpPr/>
          <p:nvPr/>
        </p:nvGrpSpPr>
        <p:grpSpPr>
          <a:xfrm>
            <a:off x="4810860" y="1948051"/>
            <a:ext cx="3592131" cy="3633300"/>
            <a:chOff x="5109565" y="2088381"/>
            <a:chExt cx="3552074" cy="3592784"/>
          </a:xfrm>
          <a:solidFill>
            <a:srgbClr val="5786AA"/>
          </a:solidFill>
        </p:grpSpPr>
        <p:sp>
          <p:nvSpPr>
            <p:cNvPr id="26" name="椭圆 25"/>
            <p:cNvSpPr/>
            <p:nvPr/>
          </p:nvSpPr>
          <p:spPr>
            <a:xfrm>
              <a:off x="5109566" y="4970783"/>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4</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7" name="椭圆 26"/>
            <p:cNvSpPr/>
            <p:nvPr/>
          </p:nvSpPr>
          <p:spPr>
            <a:xfrm>
              <a:off x="5109566" y="3054525"/>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2</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8" name="椭圆 27"/>
            <p:cNvSpPr/>
            <p:nvPr/>
          </p:nvSpPr>
          <p:spPr>
            <a:xfrm>
              <a:off x="5109565" y="2088381"/>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1</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sp>
          <p:nvSpPr>
            <p:cNvPr id="29" name="椭圆 28"/>
            <p:cNvSpPr/>
            <p:nvPr/>
          </p:nvSpPr>
          <p:spPr>
            <a:xfrm>
              <a:off x="5109566" y="4019426"/>
              <a:ext cx="710384" cy="710382"/>
            </a:xfrm>
            <a:prstGeom prst="ellipse">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2000" dirty="0">
                  <a:solidFill>
                    <a:schemeClr val="bg1"/>
                  </a:solidFill>
                  <a:latin typeface="字魂35号-经典雅黑" panose="02000000000000000000" pitchFamily="2" charset="-122"/>
                  <a:ea typeface="字魂35号-经典雅黑" panose="02000000000000000000" pitchFamily="2" charset="-122"/>
                </a:rPr>
                <a:t>3</a:t>
              </a:r>
              <a:endParaRPr lang="zh-CN" altLang="en-US" sz="2000" dirty="0">
                <a:solidFill>
                  <a:schemeClr val="bg1"/>
                </a:solidFill>
                <a:latin typeface="字魂35号-经典雅黑" panose="02000000000000000000" pitchFamily="2" charset="-122"/>
                <a:ea typeface="字魂35号-经典雅黑" panose="02000000000000000000" pitchFamily="2" charset="-122"/>
              </a:endParaRPr>
            </a:p>
          </p:txBody>
        </p:sp>
        <p:grpSp>
          <p:nvGrpSpPr>
            <p:cNvPr id="30" name="组合 29"/>
            <p:cNvGrpSpPr/>
            <p:nvPr/>
          </p:nvGrpSpPr>
          <p:grpSpPr>
            <a:xfrm>
              <a:off x="5948175" y="2140100"/>
              <a:ext cx="2713464" cy="579067"/>
              <a:chOff x="3382715" y="1507010"/>
              <a:chExt cx="2713464" cy="579067"/>
            </a:xfrm>
            <a:grpFill/>
          </p:grpSpPr>
          <p:sp>
            <p:nvSpPr>
              <p:cNvPr id="40" name="燕尾形 12"/>
              <p:cNvSpPr/>
              <p:nvPr/>
            </p:nvSpPr>
            <p:spPr>
              <a:xfrm>
                <a:off x="3382715" y="1507010"/>
                <a:ext cx="2713464" cy="579067"/>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ysClr val="windowText" lastClr="000000"/>
                  </a:solidFill>
                  <a:latin typeface="字魂35号-经典雅黑" panose="02000000000000000000" pitchFamily="2" charset="-122"/>
                  <a:ea typeface="字魂35号-经典雅黑" panose="02000000000000000000" pitchFamily="2" charset="-122"/>
                </a:endParaRPr>
              </a:p>
            </p:txBody>
          </p:sp>
          <p:sp>
            <p:nvSpPr>
              <p:cNvPr id="41" name="矩形 40"/>
              <p:cNvSpPr/>
              <p:nvPr/>
            </p:nvSpPr>
            <p:spPr>
              <a:xfrm>
                <a:off x="4359996" y="1592474"/>
                <a:ext cx="715211" cy="365214"/>
              </a:xfrm>
              <a:prstGeom prst="rect">
                <a:avLst/>
              </a:prstGeom>
              <a:noFill/>
              <a:ln>
                <a:noFill/>
              </a:ln>
            </p:spPr>
            <p:txBody>
              <a:bodyPr wrap="none">
                <a:spAutoFit/>
              </a:bodyPr>
              <a:lstStyle/>
              <a:p>
                <a:pPr algn="ctr" fontAlgn="base">
                  <a:spcBef>
                    <a:spcPct val="0"/>
                  </a:spcBef>
                  <a:spcAft>
                    <a:spcPct val="0"/>
                  </a:spcAft>
                </a:pPr>
                <a:r>
                  <a:rPr lang="zh-CN" altLang="en-US" spc="300" dirty="0" smtClean="0">
                    <a:solidFill>
                      <a:schemeClr val="bg1"/>
                    </a:solidFill>
                    <a:latin typeface="字魂35号-经典雅黑" panose="02000000000000000000" pitchFamily="2" charset="-122"/>
                    <a:ea typeface="字魂35号-经典雅黑" panose="02000000000000000000" pitchFamily="2" charset="-122"/>
                  </a:rPr>
                  <a:t>简述</a:t>
                </a:r>
                <a:endParaRPr lang="zh-CN" altLang="en-US" spc="300" dirty="0">
                  <a:solidFill>
                    <a:schemeClr val="bg1"/>
                  </a:solidFill>
                  <a:latin typeface="字魂35号-经典雅黑" panose="02000000000000000000" pitchFamily="2" charset="-122"/>
                  <a:ea typeface="字魂35号-经典雅黑" panose="02000000000000000000" pitchFamily="2" charset="-122"/>
                </a:endParaRPr>
              </a:p>
            </p:txBody>
          </p:sp>
        </p:grpSp>
        <p:grpSp>
          <p:nvGrpSpPr>
            <p:cNvPr id="31" name="组合 30"/>
            <p:cNvGrpSpPr/>
            <p:nvPr/>
          </p:nvGrpSpPr>
          <p:grpSpPr>
            <a:xfrm>
              <a:off x="5948175" y="3118272"/>
              <a:ext cx="2713464" cy="579068"/>
              <a:chOff x="4463688" y="2399268"/>
              <a:chExt cx="2713464" cy="579068"/>
            </a:xfrm>
            <a:grpFill/>
          </p:grpSpPr>
          <p:sp>
            <p:nvSpPr>
              <p:cNvPr id="38" name="燕尾形 15"/>
              <p:cNvSpPr/>
              <p:nvPr/>
            </p:nvSpPr>
            <p:spPr>
              <a:xfrm>
                <a:off x="4463688" y="2399268"/>
                <a:ext cx="2713464" cy="579068"/>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9" name="矩形 38"/>
              <p:cNvSpPr/>
              <p:nvPr/>
            </p:nvSpPr>
            <p:spPr>
              <a:xfrm>
                <a:off x="4585843" y="2479021"/>
                <a:ext cx="2414466" cy="365214"/>
              </a:xfrm>
              <a:prstGeom prst="rect">
                <a:avLst/>
              </a:prstGeom>
              <a:noFill/>
              <a:ln>
                <a:noFill/>
              </a:ln>
            </p:spPr>
            <p:txBody>
              <a:bodyPr wrap="none">
                <a:spAutoFit/>
              </a:bodyPr>
              <a:lstStyle/>
              <a:p>
                <a:pPr algn="ctr" fontAlgn="base">
                  <a:spcBef>
                    <a:spcPct val="0"/>
                  </a:spcBef>
                  <a:spcAft>
                    <a:spcPct val="0"/>
                  </a:spcAft>
                </a:pPr>
                <a:r>
                  <a:rPr lang="en-US" altLang="zh-CN" spc="300" dirty="0" smtClean="0">
                    <a:solidFill>
                      <a:schemeClr val="bg1"/>
                    </a:solidFill>
                    <a:latin typeface="微软雅黑" panose="020B0503020204020204" charset="-122"/>
                    <a:ea typeface="微软雅黑" panose="020B0503020204020204" charset="-122"/>
                  </a:rPr>
                  <a:t>PC</a:t>
                </a:r>
                <a:r>
                  <a:rPr lang="zh-CN" altLang="en-US" spc="300" dirty="0" smtClean="0">
                    <a:solidFill>
                      <a:schemeClr val="bg1"/>
                    </a:solidFill>
                    <a:latin typeface="微软雅黑" panose="020B0503020204020204" charset="-122"/>
                    <a:ea typeface="微软雅黑" panose="020B0503020204020204" charset="-122"/>
                  </a:rPr>
                  <a:t>端创建企业信息</a:t>
                </a:r>
                <a:endParaRPr lang="zh-CN" altLang="en-US" spc="3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5948175" y="4099010"/>
              <a:ext cx="2713464" cy="579069"/>
              <a:chOff x="5477851" y="3163466"/>
              <a:chExt cx="2713464" cy="579069"/>
            </a:xfrm>
            <a:grpFill/>
          </p:grpSpPr>
          <p:sp>
            <p:nvSpPr>
              <p:cNvPr id="36" name="燕尾形 18"/>
              <p:cNvSpPr/>
              <p:nvPr/>
            </p:nvSpPr>
            <p:spPr>
              <a:xfrm>
                <a:off x="5477851" y="3163466"/>
                <a:ext cx="2713464" cy="579069"/>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7" name="矩形 36"/>
              <p:cNvSpPr/>
              <p:nvPr/>
            </p:nvSpPr>
            <p:spPr>
              <a:xfrm>
                <a:off x="5605621" y="3240966"/>
                <a:ext cx="2414466" cy="365214"/>
              </a:xfrm>
              <a:prstGeom prst="rect">
                <a:avLst/>
              </a:prstGeom>
              <a:noFill/>
              <a:ln>
                <a:noFill/>
              </a:ln>
            </p:spPr>
            <p:txBody>
              <a:bodyPr wrap="none">
                <a:spAutoFit/>
              </a:bodyPr>
              <a:lstStyle/>
              <a:p>
                <a:pPr algn="ctr" fontAlgn="base">
                  <a:spcBef>
                    <a:spcPct val="0"/>
                  </a:spcBef>
                  <a:spcAft>
                    <a:spcPct val="0"/>
                  </a:spcAft>
                </a:pPr>
                <a:r>
                  <a:rPr lang="en-US" altLang="zh-CN" spc="300" dirty="0" smtClean="0">
                    <a:solidFill>
                      <a:schemeClr val="bg1"/>
                    </a:solidFill>
                    <a:latin typeface="微软雅黑" panose="020B0503020204020204" charset="-122"/>
                    <a:ea typeface="微软雅黑" panose="020B0503020204020204" charset="-122"/>
                  </a:rPr>
                  <a:t>PC</a:t>
                </a:r>
                <a:r>
                  <a:rPr lang="zh-CN" altLang="en-US" spc="300" dirty="0" smtClean="0">
                    <a:solidFill>
                      <a:schemeClr val="bg1"/>
                    </a:solidFill>
                    <a:latin typeface="微软雅黑" panose="020B0503020204020204" charset="-122"/>
                    <a:ea typeface="微软雅黑" panose="020B0503020204020204" charset="-122"/>
                  </a:rPr>
                  <a:t>端创建用户信息</a:t>
                </a:r>
                <a:endParaRPr lang="zh-CN" altLang="en-US" spc="300"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948175" y="5071235"/>
              <a:ext cx="2713464" cy="579068"/>
              <a:chOff x="4469387" y="4035263"/>
              <a:chExt cx="2713464" cy="579068"/>
            </a:xfrm>
            <a:grpFill/>
          </p:grpSpPr>
          <p:sp>
            <p:nvSpPr>
              <p:cNvPr id="34" name="燕尾形 21"/>
              <p:cNvSpPr/>
              <p:nvPr/>
            </p:nvSpPr>
            <p:spPr>
              <a:xfrm>
                <a:off x="4469387" y="4035263"/>
                <a:ext cx="2713464" cy="579068"/>
              </a:xfrm>
              <a:prstGeom prst="chevron">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dirty="0">
                  <a:solidFill>
                    <a:schemeClr val="bg1"/>
                  </a:solidFill>
                  <a:latin typeface="字魂35号-经典雅黑" panose="02000000000000000000" pitchFamily="2" charset="-122"/>
                  <a:ea typeface="字魂35号-经典雅黑" panose="02000000000000000000" pitchFamily="2" charset="-122"/>
                </a:endParaRPr>
              </a:p>
            </p:txBody>
          </p:sp>
          <p:sp>
            <p:nvSpPr>
              <p:cNvPr id="35" name="矩形 34"/>
              <p:cNvSpPr/>
              <p:nvPr/>
            </p:nvSpPr>
            <p:spPr>
              <a:xfrm>
                <a:off x="5339245" y="4101016"/>
                <a:ext cx="981510" cy="365214"/>
              </a:xfrm>
              <a:prstGeom prst="rect">
                <a:avLst/>
              </a:prstGeom>
              <a:noFill/>
              <a:ln>
                <a:noFill/>
              </a:ln>
            </p:spPr>
            <p:txBody>
              <a:bodyPr wrap="none">
                <a:spAutoFit/>
              </a:bodyPr>
              <a:lstStyle/>
              <a:p>
                <a:pPr algn="ctr" fontAlgn="base">
                  <a:spcBef>
                    <a:spcPct val="0"/>
                  </a:spcBef>
                  <a:spcAft>
                    <a:spcPct val="0"/>
                  </a:spcAft>
                </a:pPr>
                <a:r>
                  <a:rPr lang="zh-CN" altLang="en-US" spc="300" dirty="0" smtClean="0">
                    <a:solidFill>
                      <a:schemeClr val="bg1"/>
                    </a:solidFill>
                    <a:latin typeface="字魂35号-经典雅黑" panose="02000000000000000000" pitchFamily="2" charset="-122"/>
                    <a:ea typeface="字魂35号-经典雅黑" panose="02000000000000000000" pitchFamily="2" charset="-122"/>
                  </a:rPr>
                  <a:t>结束语</a:t>
                </a:r>
                <a:endParaRPr lang="zh-CN" altLang="en-US" spc="300" dirty="0">
                  <a:solidFill>
                    <a:schemeClr val="bg1"/>
                  </a:solidFill>
                  <a:latin typeface="字魂35号-经典雅黑" panose="02000000000000000000" pitchFamily="2" charset="-122"/>
                  <a:ea typeface="字魂35号-经典雅黑" panose="02000000000000000000" pitchFamily="2" charset="-122"/>
                </a:endParaRPr>
              </a:p>
            </p:txBody>
          </p:sp>
        </p:grpSp>
      </p:grpSp>
      <p:sp>
        <p:nvSpPr>
          <p:cNvPr id="21" name="KSO_Shape"/>
          <p:cNvSpPr/>
          <p:nvPr/>
        </p:nvSpPr>
        <p:spPr bwMode="auto">
          <a:xfrm>
            <a:off x="9777756" y="4862958"/>
            <a:ext cx="2414244" cy="1913416"/>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advClick="0" advTm="1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by="(-#ppt_w*2)" calcmode="lin" valueType="num">
                                          <p:cBhvr rctx="PPT">
                                            <p:cTn id="13" dur="500" autoRev="1" fill="hold">
                                              <p:stCondLst>
                                                <p:cond delay="0"/>
                                              </p:stCondLst>
                                            </p:cTn>
                                            <p:tgtEl>
                                              <p:spTgt spid="24"/>
                                            </p:tgtEl>
                                            <p:attrNameLst>
                                              <p:attrName>ppt_w</p:attrName>
                                            </p:attrNameLst>
                                          </p:cBhvr>
                                        </p:anim>
                                        <p:anim by="(#ppt_w*0.50)" calcmode="lin" valueType="num">
                                          <p:cBhvr>
                                            <p:cTn id="14" dur="500" decel="50000" autoRev="1" fill="hold">
                                              <p:stCondLst>
                                                <p:cond delay="0"/>
                                              </p:stCondLst>
                                            </p:cTn>
                                            <p:tgtEl>
                                              <p:spTgt spid="24"/>
                                            </p:tgtEl>
                                            <p:attrNameLst>
                                              <p:attrName>ppt_x</p:attrName>
                                            </p:attrNameLst>
                                          </p:cBhvr>
                                        </p:anim>
                                        <p:anim from="(-#ppt_h/2)" to="(#ppt_y)" calcmode="lin" valueType="num">
                                          <p:cBhvr>
                                            <p:cTn id="15" dur="1000" fill="hold">
                                              <p:stCondLst>
                                                <p:cond delay="0"/>
                                              </p:stCondLst>
                                            </p:cTn>
                                            <p:tgtEl>
                                              <p:spTgt spid="24"/>
                                            </p:tgtEl>
                                            <p:attrNameLst>
                                              <p:attrName>ppt_y</p:attrName>
                                            </p:attrNameLst>
                                          </p:cBhvr>
                                        </p:anim>
                                        <p:animRot by="21600000">
                                          <p:cBhvr>
                                            <p:cTn id="16" dur="1000" fill="hold">
                                              <p:stCondLst>
                                                <p:cond delay="0"/>
                                              </p:stCondLst>
                                            </p:cTn>
                                            <p:tgtEl>
                                              <p:spTgt spid="24"/>
                                            </p:tgtEl>
                                            <p:attrNameLst>
                                              <p:attrName>r</p:attrName>
                                            </p:attrNameLst>
                                          </p:cBhvr>
                                        </p:animRot>
                                      </p:childTnLst>
                                    </p:cTn>
                                  </p:par>
                                </p:childTnLst>
                              </p:cTn>
                            </p:par>
                            <p:par>
                              <p:cTn id="17" fill="hold">
                                <p:stCondLst>
                                  <p:cond delay="1700"/>
                                </p:stCondLst>
                                <p:childTnLst>
                                  <p:par>
                                    <p:cTn id="18" presetID="2" presetClass="entr" presetSubtype="8" fill="hold" nodeType="afterEffect" p14:presetBounceEnd="58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58000">
                                          <p:cBhvr additive="base">
                                            <p:cTn id="20" dur="10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by="(-#ppt_w*2)" calcmode="lin" valueType="num">
                                          <p:cBhvr rctx="PPT">
                                            <p:cTn id="7" dur="500" autoRev="1" fill="hold">
                                              <p:stCondLst>
                                                <p:cond delay="0"/>
                                              </p:stCondLst>
                                            </p:cTn>
                                            <p:tgtEl>
                                              <p:spTgt spid="23"/>
                                            </p:tgtEl>
                                            <p:attrNameLst>
                                              <p:attrName>ppt_w</p:attrName>
                                            </p:attrNameLst>
                                          </p:cBhvr>
                                        </p:anim>
                                        <p:anim by="(#ppt_w*0.50)" calcmode="lin" valueType="num">
                                          <p:cBhvr>
                                            <p:cTn id="8" dur="500" decel="50000" autoRev="1" fill="hold">
                                              <p:stCondLst>
                                                <p:cond delay="0"/>
                                              </p:stCondLst>
                                            </p:cTn>
                                            <p:tgtEl>
                                              <p:spTgt spid="23"/>
                                            </p:tgtEl>
                                            <p:attrNameLst>
                                              <p:attrName>ppt_x</p:attrName>
                                            </p:attrNameLst>
                                          </p:cBhvr>
                                        </p:anim>
                                        <p:anim from="(-#ppt_h/2)" to="(#ppt_y)" calcmode="lin" valueType="num">
                                          <p:cBhvr>
                                            <p:cTn id="9" dur="1000" fill="hold">
                                              <p:stCondLst>
                                                <p:cond delay="0"/>
                                              </p:stCondLst>
                                            </p:cTn>
                                            <p:tgtEl>
                                              <p:spTgt spid="23"/>
                                            </p:tgtEl>
                                            <p:attrNameLst>
                                              <p:attrName>ppt_y</p:attrName>
                                            </p:attrNameLst>
                                          </p:cBhvr>
                                        </p:anim>
                                        <p:animRot by="21600000">
                                          <p:cBhvr>
                                            <p:cTn id="10" dur="1000" fill="hold">
                                              <p:stCondLst>
                                                <p:cond delay="0"/>
                                              </p:stCondLst>
                                            </p:cTn>
                                            <p:tgtEl>
                                              <p:spTgt spid="2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by="(-#ppt_w*2)" calcmode="lin" valueType="num">
                                          <p:cBhvr rctx="PPT">
                                            <p:cTn id="13" dur="500" autoRev="1" fill="hold">
                                              <p:stCondLst>
                                                <p:cond delay="0"/>
                                              </p:stCondLst>
                                            </p:cTn>
                                            <p:tgtEl>
                                              <p:spTgt spid="24"/>
                                            </p:tgtEl>
                                            <p:attrNameLst>
                                              <p:attrName>ppt_w</p:attrName>
                                            </p:attrNameLst>
                                          </p:cBhvr>
                                        </p:anim>
                                        <p:anim by="(#ppt_w*0.50)" calcmode="lin" valueType="num">
                                          <p:cBhvr>
                                            <p:cTn id="14" dur="500" decel="50000" autoRev="1" fill="hold">
                                              <p:stCondLst>
                                                <p:cond delay="0"/>
                                              </p:stCondLst>
                                            </p:cTn>
                                            <p:tgtEl>
                                              <p:spTgt spid="24"/>
                                            </p:tgtEl>
                                            <p:attrNameLst>
                                              <p:attrName>ppt_x</p:attrName>
                                            </p:attrNameLst>
                                          </p:cBhvr>
                                        </p:anim>
                                        <p:anim from="(-#ppt_h/2)" to="(#ppt_y)" calcmode="lin" valueType="num">
                                          <p:cBhvr>
                                            <p:cTn id="15" dur="1000" fill="hold">
                                              <p:stCondLst>
                                                <p:cond delay="0"/>
                                              </p:stCondLst>
                                            </p:cTn>
                                            <p:tgtEl>
                                              <p:spTgt spid="24"/>
                                            </p:tgtEl>
                                            <p:attrNameLst>
                                              <p:attrName>ppt_y</p:attrName>
                                            </p:attrNameLst>
                                          </p:cBhvr>
                                        </p:anim>
                                        <p:animRot by="21600000">
                                          <p:cBhvr>
                                            <p:cTn id="16" dur="1000" fill="hold">
                                              <p:stCondLst>
                                                <p:cond delay="0"/>
                                              </p:stCondLst>
                                            </p:cTn>
                                            <p:tgtEl>
                                              <p:spTgt spid="24"/>
                                            </p:tgtEl>
                                            <p:attrNameLst>
                                              <p:attrName>r</p:attrName>
                                            </p:attrNameLst>
                                          </p:cBhvr>
                                        </p:animRot>
                                      </p:childTnLst>
                                    </p:cTn>
                                  </p:par>
                                </p:childTnLst>
                              </p:cTn>
                            </p:par>
                            <p:par>
                              <p:cTn id="17" fill="hold">
                                <p:stCondLst>
                                  <p:cond delay="1700"/>
                                </p:stCondLst>
                                <p:childTnLst>
                                  <p:par>
                                    <p:cTn id="18" presetID="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5711108" y="3518642"/>
              <a:ext cx="1464900"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简述</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15" name="文本框 3"/>
          <p:cNvSpPr txBox="1"/>
          <p:nvPr/>
        </p:nvSpPr>
        <p:spPr>
          <a:xfrm>
            <a:off x="3931229" y="1633725"/>
            <a:ext cx="4379130" cy="706755"/>
          </a:xfrm>
          <a:prstGeom prst="rect">
            <a:avLst/>
          </a:prstGeom>
          <a:solidFill>
            <a:srgbClr val="5786AA"/>
          </a:solidFill>
          <a:ln w="12700">
            <a:noFill/>
          </a:ln>
        </p:spPr>
        <p:txBody>
          <a:bodyPr wrap="square" rtlCol="0">
            <a:spAutoFit/>
          </a:bodyPr>
          <a:lstStyle/>
          <a:p>
            <a:pPr algn="ctr"/>
            <a:r>
              <a:rPr kumimoji="1" lang="zh-CN" altLang="en-US" sz="4000" spc="600" dirty="0" smtClean="0">
                <a:solidFill>
                  <a:schemeClr val="bg1"/>
                </a:solidFill>
                <a:latin typeface="字魂35号-经典雅黑" panose="02000000000000000000" pitchFamily="2" charset="-122"/>
                <a:ea typeface="字魂35号-经典雅黑" panose="02000000000000000000" pitchFamily="2" charset="-122"/>
              </a:rPr>
              <a:t>久防安全系统</a:t>
            </a:r>
            <a:endParaRPr kumimoji="1" lang="zh-CN" altLang="en-US" sz="4000" spc="600" dirty="0">
              <a:solidFill>
                <a:schemeClr val="bg1"/>
              </a:solidFill>
              <a:latin typeface="字魂35号-经典雅黑" panose="02000000000000000000" pitchFamily="2" charset="-122"/>
              <a:ea typeface="字魂35号-经典雅黑" panose="02000000000000000000" pitchFamily="2" charset="-122"/>
            </a:endParaRPr>
          </a:p>
        </p:txBody>
      </p:sp>
      <p:sp>
        <p:nvSpPr>
          <p:cNvPr id="9" name="TextBox 16"/>
          <p:cNvSpPr txBox="1"/>
          <p:nvPr/>
        </p:nvSpPr>
        <p:spPr>
          <a:xfrm>
            <a:off x="1644838" y="2575708"/>
            <a:ext cx="8951911" cy="341632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charset="-122"/>
                <a:ea typeface="微软雅黑" panose="020B0503020204020204" charset="-122"/>
              </a:rPr>
              <a:t>      现阶段</a:t>
            </a:r>
            <a:r>
              <a:rPr lang="zh-CN" altLang="en-US" sz="1600" dirty="0">
                <a:solidFill>
                  <a:schemeClr val="tx1">
                    <a:lumMod val="50000"/>
                    <a:lumOff val="50000"/>
                  </a:schemeClr>
                </a:solidFill>
                <a:latin typeface="微软雅黑" panose="020B0503020204020204" charset="-122"/>
                <a:ea typeface="微软雅黑" panose="020B0503020204020204" charset="-122"/>
              </a:rPr>
              <a:t>，中国正处于一个全面、深入的经济转型与社会变革时期，同时也正处于大规模的工业化、城市化进程中，安全生产形式严峻，国家和各地方主管部门对安全生产高度重视，颁布、完善了一系列安全生产法律法规和标准规范，同时正在大力推行安全生产标准化，分级管理以及借助于物联网、互联网技术提升监管能力等一系列举措；</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en-US" altLang="zh-CN" sz="1600" dirty="0">
                <a:solidFill>
                  <a:schemeClr val="tx1">
                    <a:lumMod val="50000"/>
                    <a:lumOff val="50000"/>
                  </a:schemeClr>
                </a:solidFill>
                <a:latin typeface="微软雅黑" panose="020B0503020204020204" charset="-122"/>
                <a:ea typeface="微软雅黑" panose="020B0503020204020204" charset="-122"/>
              </a:rPr>
              <a:t>      </a:t>
            </a:r>
            <a:r>
              <a:rPr lang="zh-CN" altLang="en-US" sz="1600" dirty="0">
                <a:solidFill>
                  <a:schemeClr val="tx1">
                    <a:lumMod val="50000"/>
                    <a:lumOff val="50000"/>
                  </a:schemeClr>
                </a:solidFill>
                <a:latin typeface="微软雅黑" panose="020B0503020204020204" charset="-122"/>
                <a:ea typeface="微软雅黑" panose="020B0503020204020204" charset="-122"/>
              </a:rPr>
              <a:t>而对于企业来说，需要配备专业的技术人员、安全管理人员，而安全生产事项繁多而复杂，还需具备一定的经验和专业性，大多是疲于应对，每年不同时间段需要做什么，依据是什么，填报格式等等很多企业的安全员并不能完全掌握，无从下手，甚至有很多企业因未能及时处理而导致资格被取消或行政处罚而造成一定的损失</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a:t>
            </a:r>
            <a:endParaRPr lang="en-US" altLang="zh-CN" sz="16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zh-CN" altLang="en-US" sz="1600" dirty="0" smtClean="0">
                <a:solidFill>
                  <a:srgbClr val="FF0000"/>
                </a:solidFill>
                <a:latin typeface="微软雅黑" panose="020B0503020204020204" charset="-122"/>
                <a:ea typeface="微软雅黑" panose="020B0503020204020204" charset="-122"/>
              </a:rPr>
              <a:t>       久防安全，常用久安</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5711108" y="3518642"/>
              <a:ext cx="1464900"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简述</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9" name="TextBox 16"/>
          <p:cNvSpPr txBox="1"/>
          <p:nvPr/>
        </p:nvSpPr>
        <p:spPr>
          <a:xfrm>
            <a:off x="663638" y="1648371"/>
            <a:ext cx="5683374" cy="4431030"/>
          </a:xfrm>
          <a:prstGeom prst="rect">
            <a:avLst/>
          </a:prstGeom>
          <a:noFill/>
        </p:spPr>
        <p:txBody>
          <a:bodyPr wrap="square" rtlCol="0">
            <a:spAutoFit/>
          </a:bodyPr>
          <a:lstStyle/>
          <a:p>
            <a:pPr>
              <a:lnSpc>
                <a:spcPct val="150000"/>
              </a:lnSpc>
            </a:pPr>
            <a:r>
              <a:rPr lang="zh-CN" altLang="en-US" sz="16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久</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防安全系统依托南京理工大学、江苏省安全生产科学研究院、上海化工设计研究院等多家科研究院所，基于多年的企业安全生产顾问经验，打造的一套企业安全生产管理基础工具。久防团队拥有丰富的专业知识和业务能力，熟练掌握全国及各地区安全生产相关法律法规规章文件等要求，收集并有效运用各行业安全生产相关标准规范，形成了强大而有针对性的数据库。通过久防安全提醒系统，企业或用户在安全生产(包括环保、职业卫生)每年不同时间段该做什么事情，对应的依据是什么，系统自动通过微信、短信等进行提醒，完成该工作需要哪些文件或资料，如何按规定完成，系统可推送相关模板，大大提升了企业负责人及安全管理人员的工作效率和管理能力，是企业安全生产管理的好帮手。</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   </a:t>
            </a:r>
            <a:endParaRPr lang="en-US" altLang="zh-CN" sz="1400" dirty="0" smtClean="0">
              <a:solidFill>
                <a:schemeClr val="tx1">
                  <a:lumMod val="50000"/>
                  <a:lumOff val="50000"/>
                </a:schemeClr>
              </a:solidFill>
              <a:latin typeface="微软雅黑" panose="020B0503020204020204" charset="-122"/>
              <a:ea typeface="微软雅黑" panose="020B0503020204020204" charset="-122"/>
            </a:endParaRPr>
          </a:p>
          <a:p>
            <a:pPr>
              <a:lnSpc>
                <a:spcPct val="150000"/>
              </a:lnSpc>
            </a:pPr>
            <a:r>
              <a:rPr lang="en-US" altLang="zh-CN" sz="1400" dirty="0" smtClean="0">
                <a:solidFill>
                  <a:schemeClr val="tx1">
                    <a:lumMod val="50000"/>
                    <a:lumOff val="50000"/>
                  </a:schemeClr>
                </a:solidFill>
                <a:latin typeface="微软雅黑" panose="020B0503020204020204" charset="-122"/>
                <a:ea typeface="微软雅黑" panose="020B0503020204020204" charset="-122"/>
              </a:rPr>
              <a:t> </a:t>
            </a:r>
            <a:r>
              <a:rPr lang="en-US" altLang="zh-CN" sz="14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 </a:t>
            </a:r>
            <a:r>
              <a:rPr lang="zh-CN" altLang="en-US" sz="1400" dirty="0" smtClean="0">
                <a:solidFill>
                  <a:schemeClr val="tx1">
                    <a:lumMod val="50000"/>
                    <a:lumOff val="50000"/>
                  </a:schemeClr>
                </a:solidFill>
                <a:latin typeface="微软雅黑" panose="020B0503020204020204" charset="-122"/>
                <a:ea typeface="微软雅黑" panose="020B0503020204020204" charset="-122"/>
              </a:rPr>
              <a:t>系统从企业应</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用层面分</a:t>
            </a:r>
            <a:r>
              <a:rPr lang="en-US" altLang="zh-CN" sz="1600" dirty="0" smtClean="0">
                <a:solidFill>
                  <a:srgbClr val="FF0000"/>
                </a:solidFill>
                <a:latin typeface="微软雅黑" panose="020B0503020204020204" charset="-122"/>
                <a:ea typeface="微软雅黑" panose="020B0503020204020204" charset="-122"/>
              </a:rPr>
              <a:t>PC</a:t>
            </a:r>
            <a:r>
              <a:rPr lang="zh-CN" altLang="en-US" sz="1600" dirty="0" smtClean="0">
                <a:solidFill>
                  <a:srgbClr val="FF0000"/>
                </a:solidFill>
                <a:latin typeface="微软雅黑" panose="020B0503020204020204" charset="-122"/>
                <a:ea typeface="微软雅黑" panose="020B0503020204020204" charset="-122"/>
              </a:rPr>
              <a:t>端</a:t>
            </a:r>
            <a:r>
              <a:rPr lang="zh-CN" altLang="en-US" sz="1600" dirty="0" smtClean="0">
                <a:solidFill>
                  <a:schemeClr val="tx1">
                    <a:lumMod val="50000"/>
                    <a:lumOff val="50000"/>
                  </a:schemeClr>
                </a:solidFill>
                <a:latin typeface="微软雅黑" panose="020B0503020204020204" charset="-122"/>
                <a:ea typeface="微软雅黑" panose="020B0503020204020204" charset="-122"/>
              </a:rPr>
              <a:t>和</a:t>
            </a:r>
            <a:r>
              <a:rPr lang="zh-CN" altLang="en-US" sz="1600" dirty="0" smtClean="0">
                <a:solidFill>
                  <a:srgbClr val="FF0000"/>
                </a:solidFill>
                <a:latin typeface="微软雅黑" panose="020B0503020204020204" charset="-122"/>
                <a:ea typeface="微软雅黑" panose="020B0503020204020204" charset="-122"/>
              </a:rPr>
              <a:t>小程序端</a:t>
            </a:r>
            <a:r>
              <a:rPr lang="en-US" altLang="zh-CN" sz="1600" dirty="0" smtClean="0">
                <a:solidFill>
                  <a:srgbClr val="FF0000"/>
                </a:solidFill>
                <a:latin typeface="微软雅黑" panose="020B0503020204020204" charset="-122"/>
                <a:ea typeface="微软雅黑" panose="020B0503020204020204" charset="-122"/>
              </a:rPr>
              <a:t>(</a:t>
            </a:r>
            <a:r>
              <a:rPr lang="zh-CN" altLang="en-US" sz="1600" dirty="0" smtClean="0">
                <a:solidFill>
                  <a:srgbClr val="FF0000"/>
                </a:solidFill>
                <a:latin typeface="微软雅黑" panose="020B0503020204020204" charset="-122"/>
                <a:ea typeface="微软雅黑" panose="020B0503020204020204" charset="-122"/>
              </a:rPr>
              <a:t>久防安全提醒</a:t>
            </a:r>
            <a:r>
              <a:rPr lang="en-US" altLang="zh-CN" sz="1600" dirty="0" smtClean="0">
                <a:solidFill>
                  <a:srgbClr val="FF0000"/>
                </a:solidFill>
                <a:latin typeface="微软雅黑" panose="020B0503020204020204" charset="-122"/>
                <a:ea typeface="微软雅黑" panose="020B0503020204020204" charset="-122"/>
              </a:rPr>
              <a:t>)</a:t>
            </a:r>
            <a:r>
              <a:rPr lang="zh-CN" altLang="en-US" sz="1600" dirty="0" smtClean="0">
                <a:solidFill>
                  <a:srgbClr val="FF0000"/>
                </a:solidFill>
                <a:latin typeface="微软雅黑" panose="020B0503020204020204" charset="-122"/>
                <a:ea typeface="微软雅黑" panose="020B0503020204020204" charset="-122"/>
              </a:rPr>
              <a:t>，</a:t>
            </a:r>
            <a:r>
              <a:rPr lang="zh-CN" altLang="en-US" sz="1600" dirty="0" smtClean="0">
                <a:latin typeface="微软雅黑" panose="020B0503020204020204" charset="-122"/>
                <a:ea typeface="微软雅黑" panose="020B0503020204020204" charset="-122"/>
              </a:rPr>
              <a:t>管理层为</a:t>
            </a:r>
            <a:r>
              <a:rPr lang="en-US" altLang="zh-CN" sz="1600" dirty="0" smtClean="0">
                <a:solidFill>
                  <a:srgbClr val="FF0000"/>
                </a:solidFill>
                <a:latin typeface="微软雅黑" panose="020B0503020204020204" charset="-122"/>
                <a:ea typeface="微软雅黑" panose="020B0503020204020204" charset="-122"/>
              </a:rPr>
              <a:t>PC</a:t>
            </a:r>
            <a:r>
              <a:rPr lang="zh-CN" altLang="en-US" sz="1600" dirty="0" smtClean="0">
                <a:solidFill>
                  <a:srgbClr val="FF0000"/>
                </a:solidFill>
                <a:latin typeface="微软雅黑" panose="020B0503020204020204" charset="-122"/>
                <a:ea typeface="微软雅黑" panose="020B0503020204020204" charset="-122"/>
              </a:rPr>
              <a:t>端。</a:t>
            </a:r>
            <a:endParaRPr lang="zh-CN" altLang="en-US" sz="1600" dirty="0">
              <a:solidFill>
                <a:srgbClr val="FF0000"/>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1"/>
            </p:custDataLst>
          </p:nvPr>
        </p:nvPicPr>
        <p:blipFill>
          <a:blip r:embed="rId2"/>
          <a:stretch>
            <a:fillRect/>
          </a:stretch>
        </p:blipFill>
        <p:spPr>
          <a:xfrm>
            <a:off x="6499860" y="1946910"/>
            <a:ext cx="5210175" cy="3961765"/>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1577986" y="409942"/>
            <a:ext cx="9037560" cy="584775"/>
            <a:chOff x="3612990" y="3700371"/>
            <a:chExt cx="5669781" cy="584775"/>
          </a:xfrm>
          <a:solidFill>
            <a:srgbClr val="5786AA"/>
          </a:solidFill>
        </p:grpSpPr>
        <p:sp>
          <p:nvSpPr>
            <p:cNvPr id="25" name="矩形 24"/>
            <p:cNvSpPr/>
            <p:nvPr/>
          </p:nvSpPr>
          <p:spPr>
            <a:xfrm>
              <a:off x="3612990"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6" name="矩形 25"/>
            <p:cNvSpPr/>
            <p:nvPr/>
          </p:nvSpPr>
          <p:spPr>
            <a:xfrm>
              <a:off x="8138144"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7" name="TextBox 4"/>
            <p:cNvSpPr txBox="1"/>
            <p:nvPr/>
          </p:nvSpPr>
          <p:spPr>
            <a:xfrm>
              <a:off x="5074354" y="3700371"/>
              <a:ext cx="2954945" cy="584775"/>
            </a:xfrm>
            <a:prstGeom prst="rect">
              <a:avLst/>
            </a:prstGeom>
            <a:grpFill/>
          </p:spPr>
          <p:txBody>
            <a:bodyPr wrap="square" rtlCol="0">
              <a:spAutoFit/>
            </a:bodyPr>
            <a:lstStyle/>
            <a:p>
              <a:pPr algn="ctr"/>
              <a:r>
                <a:rPr lang="zh-CN" altLang="en-US" sz="3200" spc="600" dirty="0" smtClean="0">
                  <a:solidFill>
                    <a:srgbClr val="FCFEFD"/>
                  </a:solidFill>
                  <a:latin typeface="微软雅黑" panose="020B0503020204020204" charset="-122"/>
                  <a:ea typeface="微软雅黑" panose="020B0503020204020204" charset="-122"/>
                </a:rPr>
                <a:t>成为管理员</a:t>
              </a:r>
              <a:endParaRPr lang="en-US" altLang="zh-CN" sz="3200" spc="600" dirty="0">
                <a:solidFill>
                  <a:srgbClr val="FCFEFD"/>
                </a:solidFill>
                <a:latin typeface="微软雅黑" panose="020B0503020204020204" charset="-122"/>
                <a:ea typeface="微软雅黑" panose="020B0503020204020204" charset="-122"/>
              </a:endParaRPr>
            </a:p>
          </p:txBody>
        </p:sp>
      </p:grpSp>
      <p:sp>
        <p:nvSpPr>
          <p:cNvPr id="4" name="矩形 3"/>
          <p:cNvSpPr/>
          <p:nvPr/>
        </p:nvSpPr>
        <p:spPr>
          <a:xfrm>
            <a:off x="1685589" y="1456764"/>
            <a:ext cx="9190392" cy="1198880"/>
          </a:xfrm>
          <a:prstGeom prst="rect">
            <a:avLst/>
          </a:prstGeom>
        </p:spPr>
        <p:txBody>
          <a:bodyPr wrap="square">
            <a:spAutoFit/>
          </a:bodyPr>
          <a:lstStyle/>
          <a:p>
            <a:r>
              <a:rPr lang="zh-CN" altLang="en-US" dirty="0" smtClean="0">
                <a:solidFill>
                  <a:srgbClr val="5786AA"/>
                </a:solidFill>
              </a:rPr>
              <a:t>       与南京成通信息科技有限公司签订协议，成为光荣的久防安全管理系统管理员，成为众多扶正向善，服务企业，拓展业务精英团队的一员。</a:t>
            </a:r>
            <a:endParaRPr lang="en-US" altLang="zh-CN" dirty="0" smtClean="0">
              <a:solidFill>
                <a:srgbClr val="5786AA"/>
              </a:solidFill>
            </a:endParaRPr>
          </a:p>
          <a:p>
            <a:endParaRPr lang="en-US" altLang="zh-CN" dirty="0" smtClean="0">
              <a:solidFill>
                <a:srgbClr val="5786AA"/>
              </a:solidFill>
            </a:endParaRPr>
          </a:p>
          <a:p>
            <a:r>
              <a:rPr lang="en-US" altLang="zh-CN" dirty="0" smtClean="0">
                <a:solidFill>
                  <a:srgbClr val="5786AA"/>
                </a:solidFill>
              </a:rPr>
              <a:t>        </a:t>
            </a:r>
            <a:endParaRPr lang="zh-CN" altLang="en-US" dirty="0">
              <a:solidFill>
                <a:srgbClr val="5786AA"/>
              </a:solidFill>
            </a:endParaRPr>
          </a:p>
        </p:txBody>
      </p:sp>
      <p:pic>
        <p:nvPicPr>
          <p:cNvPr id="2050" name="Picture 2"/>
          <p:cNvPicPr>
            <a:picLocks noChangeAspect="1" noChangeArrowheads="1"/>
          </p:cNvPicPr>
          <p:nvPr/>
        </p:nvPicPr>
        <p:blipFill>
          <a:blip r:embed="rId1" cstate="print"/>
          <a:srcRect/>
          <a:stretch>
            <a:fillRect/>
          </a:stretch>
        </p:blipFill>
        <p:spPr bwMode="auto">
          <a:xfrm>
            <a:off x="3305399" y="3150591"/>
            <a:ext cx="5086350" cy="3095625"/>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1577986" y="409942"/>
            <a:ext cx="9037560" cy="584775"/>
            <a:chOff x="3612990" y="3700371"/>
            <a:chExt cx="5669781" cy="584775"/>
          </a:xfrm>
          <a:solidFill>
            <a:srgbClr val="5786AA"/>
          </a:solidFill>
        </p:grpSpPr>
        <p:sp>
          <p:nvSpPr>
            <p:cNvPr id="25" name="矩形 24"/>
            <p:cNvSpPr/>
            <p:nvPr/>
          </p:nvSpPr>
          <p:spPr>
            <a:xfrm>
              <a:off x="3612990"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6" name="矩形 25"/>
            <p:cNvSpPr/>
            <p:nvPr/>
          </p:nvSpPr>
          <p:spPr>
            <a:xfrm>
              <a:off x="8138144" y="3967841"/>
              <a:ext cx="1144627"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rgbClr val="5786AA"/>
                </a:solidFill>
                <a:latin typeface="字魂35号-经典雅黑" panose="02000000000000000000" pitchFamily="2" charset="-122"/>
                <a:ea typeface="字魂35号-经典雅黑" panose="02000000000000000000" pitchFamily="2" charset="-122"/>
              </a:endParaRPr>
            </a:p>
          </p:txBody>
        </p:sp>
        <p:sp>
          <p:nvSpPr>
            <p:cNvPr id="27" name="TextBox 4"/>
            <p:cNvSpPr txBox="1"/>
            <p:nvPr/>
          </p:nvSpPr>
          <p:spPr>
            <a:xfrm>
              <a:off x="5074354" y="3700371"/>
              <a:ext cx="2954945" cy="584775"/>
            </a:xfrm>
            <a:prstGeom prst="rect">
              <a:avLst/>
            </a:prstGeom>
            <a:grpFill/>
          </p:spPr>
          <p:txBody>
            <a:bodyPr wrap="square" rtlCol="0">
              <a:spAutoFit/>
            </a:bodyPr>
            <a:lstStyle/>
            <a:p>
              <a:pPr algn="ctr"/>
              <a:r>
                <a:rPr lang="zh-CN" altLang="en-US" sz="3200" spc="600" dirty="0" smtClean="0">
                  <a:solidFill>
                    <a:srgbClr val="FCFEFD"/>
                  </a:solidFill>
                  <a:latin typeface="微软雅黑" panose="020B0503020204020204" charset="-122"/>
                  <a:ea typeface="微软雅黑" panose="020B0503020204020204" charset="-122"/>
                </a:rPr>
                <a:t>管理员</a:t>
              </a:r>
              <a:r>
                <a:rPr lang="en-US" altLang="zh-CN" sz="3200" spc="600" dirty="0" smtClean="0">
                  <a:solidFill>
                    <a:srgbClr val="FCFEFD"/>
                  </a:solidFill>
                  <a:latin typeface="微软雅黑" panose="020B0503020204020204" charset="-122"/>
                  <a:ea typeface="微软雅黑" panose="020B0503020204020204" charset="-122"/>
                </a:rPr>
                <a:t>PC</a:t>
              </a:r>
              <a:r>
                <a:rPr lang="zh-CN" altLang="en-US" sz="3200" spc="600" dirty="0" smtClean="0">
                  <a:solidFill>
                    <a:srgbClr val="FCFEFD"/>
                  </a:solidFill>
                  <a:latin typeface="微软雅黑" panose="020B0503020204020204" charset="-122"/>
                  <a:ea typeface="微软雅黑" panose="020B0503020204020204" charset="-122"/>
                </a:rPr>
                <a:t>端登录</a:t>
              </a:r>
              <a:endParaRPr lang="en-US" altLang="zh-CN" sz="3200" spc="600" dirty="0">
                <a:solidFill>
                  <a:srgbClr val="FCFEFD"/>
                </a:solidFill>
                <a:latin typeface="微软雅黑" panose="020B0503020204020204" charset="-122"/>
                <a:ea typeface="微软雅黑" panose="020B0503020204020204" charset="-122"/>
              </a:endParaRPr>
            </a:p>
          </p:txBody>
        </p:sp>
      </p:grpSp>
      <p:sp>
        <p:nvSpPr>
          <p:cNvPr id="16" name="TextBox 16"/>
          <p:cNvSpPr txBox="1"/>
          <p:nvPr/>
        </p:nvSpPr>
        <p:spPr>
          <a:xfrm>
            <a:off x="2746997" y="6046899"/>
            <a:ext cx="7030911" cy="377411"/>
          </a:xfrm>
          <a:prstGeom prst="rect">
            <a:avLst/>
          </a:prstGeom>
          <a:solidFill>
            <a:srgbClr val="5786AA"/>
          </a:solidFill>
          <a:ln>
            <a:noFill/>
          </a:ln>
        </p:spPr>
        <p:txBody>
          <a:bodyPr wrap="square" rtlCol="0">
            <a:spAutoFit/>
          </a:bodyPr>
          <a:lstStyle/>
          <a:p>
            <a:pPr algn="ctr">
              <a:lnSpc>
                <a:spcPct val="150000"/>
              </a:lnSpc>
            </a:pPr>
            <a:r>
              <a:rPr lang="zh-CN" altLang="en-US" sz="1400" dirty="0" smtClean="0">
                <a:solidFill>
                  <a:srgbClr val="FCFEFD"/>
                </a:solidFill>
                <a:latin typeface="微软雅黑" panose="020B0503020204020204" charset="-122"/>
                <a:ea typeface="微软雅黑" panose="020B0503020204020204" charset="-122"/>
              </a:rPr>
              <a:t>欧米亚公司为您开设账号</a:t>
            </a:r>
            <a:endParaRPr lang="zh-CN" altLang="en-US" sz="1400" dirty="0">
              <a:solidFill>
                <a:srgbClr val="FCFEFD"/>
              </a:solidFill>
              <a:latin typeface="微软雅黑" panose="020B0503020204020204" charset="-122"/>
              <a:ea typeface="微软雅黑" panose="020B0503020204020204" charset="-122"/>
            </a:endParaRPr>
          </a:p>
        </p:txBody>
      </p:sp>
      <p:sp>
        <p:nvSpPr>
          <p:cNvPr id="4" name="矩形 3"/>
          <p:cNvSpPr/>
          <p:nvPr/>
        </p:nvSpPr>
        <p:spPr>
          <a:xfrm>
            <a:off x="4318652" y="1146329"/>
            <a:ext cx="4594528" cy="369332"/>
          </a:xfrm>
          <a:prstGeom prst="rect">
            <a:avLst/>
          </a:prstGeom>
        </p:spPr>
        <p:txBody>
          <a:bodyPr wrap="none">
            <a:spAutoFit/>
          </a:bodyPr>
          <a:lstStyle/>
          <a:p>
            <a:r>
              <a:rPr lang="zh-CN" altLang="en-US" dirty="0" smtClean="0">
                <a:solidFill>
                  <a:schemeClr val="bg1">
                    <a:lumMod val="50000"/>
                  </a:schemeClr>
                </a:solidFill>
              </a:rPr>
              <a:t>唯一登陆地址：</a:t>
            </a:r>
            <a:r>
              <a:rPr lang="en-US" altLang="zh-CN" dirty="0" err="1" smtClean="0">
                <a:solidFill>
                  <a:srgbClr val="5786AA"/>
                </a:solidFill>
              </a:rPr>
              <a:t>www.jiufangsafe.com</a:t>
            </a:r>
            <a:r>
              <a:rPr lang="en-US" altLang="zh-CN" dirty="0" smtClean="0">
                <a:solidFill>
                  <a:srgbClr val="5786AA"/>
                </a:solidFill>
              </a:rPr>
              <a:t>/admin</a:t>
            </a:r>
            <a:endParaRPr lang="zh-CN" altLang="en-US" dirty="0">
              <a:solidFill>
                <a:srgbClr val="5786AA"/>
              </a:solidFill>
            </a:endParaRPr>
          </a:p>
        </p:txBody>
      </p:sp>
      <p:pic>
        <p:nvPicPr>
          <p:cNvPr id="3074" name="Picture 2"/>
          <p:cNvPicPr>
            <a:picLocks noChangeAspect="1" noChangeArrowheads="1"/>
          </p:cNvPicPr>
          <p:nvPr/>
        </p:nvPicPr>
        <p:blipFill>
          <a:blip r:embed="rId1" cstate="print"/>
          <a:srcRect/>
          <a:stretch>
            <a:fillRect/>
          </a:stretch>
        </p:blipFill>
        <p:spPr bwMode="auto">
          <a:xfrm>
            <a:off x="2248358" y="1637509"/>
            <a:ext cx="7853082" cy="4214896"/>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2" y="3518642"/>
              <a:ext cx="4050018"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创建企业信息</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316159" y="1430633"/>
            <a:ext cx="10108463" cy="584775"/>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在“企业管理”下拉菜单里，点“企业信息”，点“</a:t>
            </a:r>
            <a:r>
              <a:rPr lang="zh-CN" altLang="en-US" sz="1600" kern="0" dirty="0" smtClean="0">
                <a:solidFill>
                  <a:srgbClr val="FF0000"/>
                </a:solidFill>
                <a:latin typeface="Arial" panose="020B0604020202020204" pitchFamily="34" charset="0"/>
                <a:ea typeface="微软雅黑" panose="020B0503020204020204" charset="-122"/>
                <a:sym typeface="Arial" panose="020B0604020202020204" pitchFamily="34" charset="0"/>
              </a:rPr>
              <a:t>添加</a:t>
            </a:r>
            <a:r>
              <a:rPr lang="zh-CN" altLang="en-US" sz="1600" kern="0" dirty="0" smtClean="0">
                <a:latin typeface="Arial" panose="020B0604020202020204" pitchFamily="34" charset="0"/>
                <a:ea typeface="微软雅黑" panose="020B0503020204020204" charset="-122"/>
                <a:sym typeface="Arial" panose="020B0604020202020204" pitchFamily="34" charset="0"/>
              </a:rPr>
              <a:t>”进行企业信息创建。企业信息尽量填写</a:t>
            </a:r>
            <a:r>
              <a:rPr lang="zh-CN" altLang="en-US" sz="1600" kern="0" dirty="0" smtClean="0">
                <a:solidFill>
                  <a:srgbClr val="FF0000"/>
                </a:solidFill>
                <a:latin typeface="Arial" panose="020B0604020202020204" pitchFamily="34" charset="0"/>
                <a:ea typeface="微软雅黑" panose="020B0503020204020204" charset="-122"/>
                <a:sym typeface="Arial" panose="020B0604020202020204" pitchFamily="34" charset="0"/>
              </a:rPr>
              <a:t>完整</a:t>
            </a:r>
            <a:r>
              <a:rPr lang="zh-CN" altLang="en-US" sz="1600" kern="0" dirty="0" smtClean="0">
                <a:latin typeface="Arial" panose="020B0604020202020204" pitchFamily="34" charset="0"/>
                <a:ea typeface="微软雅黑" panose="020B0503020204020204" charset="-122"/>
                <a:sym typeface="Arial" panose="020B0604020202020204" pitchFamily="34" charset="0"/>
              </a:rPr>
              <a:t>，以便服务更精准。</a:t>
            </a:r>
            <a:endParaRPr lang="en-US" altLang="zh-CN" sz="1600" kern="0" dirty="0">
              <a:latin typeface="Arial" panose="020B0604020202020204" pitchFamily="34" charset="0"/>
              <a:ea typeface="微软雅黑" panose="020B0503020204020204" charset="-122"/>
              <a:sym typeface="Arial" panose="020B0604020202020204" pitchFamily="34" charset="0"/>
            </a:endParaRPr>
          </a:p>
        </p:txBody>
      </p:sp>
      <p:pic>
        <p:nvPicPr>
          <p:cNvPr id="1026" name="Picture 2"/>
          <p:cNvPicPr>
            <a:picLocks noChangeAspect="1" noChangeArrowheads="1"/>
          </p:cNvPicPr>
          <p:nvPr/>
        </p:nvPicPr>
        <p:blipFill>
          <a:blip r:embed="rId1" cstate="print"/>
          <a:srcRect/>
          <a:stretch>
            <a:fillRect/>
          </a:stretch>
        </p:blipFill>
        <p:spPr bwMode="auto">
          <a:xfrm>
            <a:off x="570157" y="2235954"/>
            <a:ext cx="5243870" cy="3723786"/>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6100026" y="2237594"/>
            <a:ext cx="5442930" cy="3722146"/>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1" y="3518642"/>
              <a:ext cx="4050018"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创建用户信息</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412977" y="1473665"/>
            <a:ext cx="10097705" cy="553998"/>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a:t>
            </a:r>
            <a:r>
              <a:rPr lang="zh-CN" altLang="en-US" sz="1400" kern="0" dirty="0" smtClean="0">
                <a:latin typeface="Arial" panose="020B0604020202020204" pitchFamily="34" charset="0"/>
                <a:ea typeface="微软雅黑" panose="020B0503020204020204" charset="-122"/>
                <a:sym typeface="Arial" panose="020B0604020202020204" pitchFamily="34" charset="0"/>
              </a:rPr>
              <a:t>在“企</a:t>
            </a:r>
            <a:r>
              <a:rPr lang="zh-CN" altLang="en-US" sz="1400" kern="0" dirty="0" smtClean="0">
                <a:latin typeface="Arial" panose="020B0604020202020204" pitchFamily="34" charset="0"/>
                <a:ea typeface="微软雅黑" panose="020B0503020204020204" charset="-122"/>
                <a:sym typeface="Arial" panose="020B0604020202020204" pitchFamily="34" charset="0"/>
              </a:rPr>
              <a:t>业</a:t>
            </a:r>
            <a:r>
              <a:rPr lang="zh-CN" altLang="en-US" sz="1400" kern="0" dirty="0" smtClean="0">
                <a:latin typeface="Arial" panose="020B0604020202020204" pitchFamily="34" charset="0"/>
                <a:ea typeface="微软雅黑" panose="020B0503020204020204" charset="-122"/>
                <a:sym typeface="Arial" panose="020B0604020202020204" pitchFamily="34" charset="0"/>
              </a:rPr>
              <a:t>管理</a:t>
            </a:r>
            <a:r>
              <a:rPr lang="zh-CN" altLang="en-US" sz="1400" kern="0" dirty="0" smtClean="0">
                <a:latin typeface="Arial" panose="020B0604020202020204" pitchFamily="34" charset="0"/>
                <a:ea typeface="微软雅黑" panose="020B0503020204020204" charset="-122"/>
                <a:sym typeface="Arial" panose="020B0604020202020204" pitchFamily="34" charset="0"/>
              </a:rPr>
              <a:t>”</a:t>
            </a:r>
            <a:r>
              <a:rPr lang="zh-CN" altLang="en-US" sz="1400" kern="0" dirty="0" smtClean="0">
                <a:latin typeface="Arial" panose="020B0604020202020204" pitchFamily="34" charset="0"/>
                <a:ea typeface="微软雅黑" panose="020B0503020204020204" charset="-122"/>
                <a:sym typeface="Arial" panose="020B0604020202020204" pitchFamily="34" charset="0"/>
              </a:rPr>
              <a:t>下拉菜单里，点</a:t>
            </a:r>
            <a:r>
              <a:rPr lang="zh-CN" altLang="en-US" sz="1400" kern="0" dirty="0" smtClean="0">
                <a:latin typeface="Arial" panose="020B0604020202020204" pitchFamily="34" charset="0"/>
                <a:ea typeface="微软雅黑" panose="020B0503020204020204" charset="-122"/>
                <a:sym typeface="Arial" panose="020B0604020202020204" pitchFamily="34" charset="0"/>
              </a:rPr>
              <a:t>“企业信</a:t>
            </a:r>
            <a:r>
              <a:rPr lang="zh-CN" altLang="en-US" sz="1400" kern="0" dirty="0" smtClean="0">
                <a:latin typeface="Arial" panose="020B0604020202020204" pitchFamily="34" charset="0"/>
                <a:ea typeface="微软雅黑" panose="020B0503020204020204" charset="-122"/>
                <a:sym typeface="Arial" panose="020B0604020202020204" pitchFamily="34" charset="0"/>
              </a:rPr>
              <a:t>息</a:t>
            </a:r>
            <a:r>
              <a:rPr lang="zh-CN" altLang="en-US" sz="1400" kern="0" dirty="0" smtClean="0">
                <a:latin typeface="Arial" panose="020B0604020202020204" pitchFamily="34" charset="0"/>
                <a:ea typeface="微软雅黑" panose="020B0503020204020204" charset="-122"/>
                <a:sym typeface="Arial" panose="020B0604020202020204" pitchFamily="34" charset="0"/>
              </a:rPr>
              <a:t>”，找到创建的企业，在“管理员”下点</a:t>
            </a:r>
            <a:r>
              <a:rPr lang="zh-CN" altLang="en-US" sz="1400" kern="0" dirty="0" smtClean="0">
                <a:latin typeface="Arial" panose="020B0604020202020204" pitchFamily="34" charset="0"/>
                <a:ea typeface="微软雅黑" panose="020B0503020204020204" charset="-122"/>
                <a:sym typeface="Arial" panose="020B0604020202020204" pitchFamily="34" charset="0"/>
              </a:rPr>
              <a:t>“</a:t>
            </a:r>
            <a:r>
              <a:rPr lang="zh-CN" altLang="en-US" sz="1400" kern="0" dirty="0" smtClean="0">
                <a:solidFill>
                  <a:srgbClr val="FF0000"/>
                </a:solidFill>
                <a:latin typeface="Arial" panose="020B0604020202020204" pitchFamily="34" charset="0"/>
                <a:ea typeface="微软雅黑" panose="020B0503020204020204" charset="-122"/>
                <a:sym typeface="Arial" panose="020B0604020202020204" pitchFamily="34" charset="0"/>
              </a:rPr>
              <a:t>添加</a:t>
            </a:r>
            <a:r>
              <a:rPr lang="zh-CN" altLang="en-US" sz="1400" kern="0" dirty="0" smtClean="0">
                <a:latin typeface="Arial" panose="020B0604020202020204" pitchFamily="34" charset="0"/>
                <a:ea typeface="微软雅黑" panose="020B0503020204020204" charset="-122"/>
                <a:sym typeface="Arial" panose="020B0604020202020204" pitchFamily="34" charset="0"/>
              </a:rPr>
              <a:t>”进行用户信息创建。用户与上一步创建的企业会形成对应关系，所创建的用户人员，视为企业端系统管理员，以便进行企业端登录。</a:t>
            </a:r>
            <a:endParaRPr lang="en-US" altLang="zh-CN" sz="1400" kern="0" dirty="0">
              <a:latin typeface="Arial" panose="020B0604020202020204" pitchFamily="34" charset="0"/>
              <a:ea typeface="微软雅黑" panose="020B0503020204020204" charset="-122"/>
              <a:sym typeface="Arial" panose="020B0604020202020204" pitchFamily="34" charset="0"/>
            </a:endParaRPr>
          </a:p>
        </p:txBody>
      </p:sp>
      <p:pic>
        <p:nvPicPr>
          <p:cNvPr id="4098" name="Picture 2"/>
          <p:cNvPicPr>
            <a:picLocks noChangeAspect="1" noChangeArrowheads="1"/>
          </p:cNvPicPr>
          <p:nvPr/>
        </p:nvPicPr>
        <p:blipFill>
          <a:blip r:embed="rId1" cstate="print"/>
          <a:srcRect/>
          <a:stretch>
            <a:fillRect/>
          </a:stretch>
        </p:blipFill>
        <p:spPr bwMode="auto">
          <a:xfrm>
            <a:off x="1790508" y="2175847"/>
            <a:ext cx="9096375" cy="4241075"/>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3087801" y="568631"/>
            <a:ext cx="6075250" cy="830997"/>
            <a:chOff x="3612990" y="3518642"/>
            <a:chExt cx="5669781" cy="830997"/>
          </a:xfrm>
        </p:grpSpPr>
        <p:sp>
          <p:nvSpPr>
            <p:cNvPr id="12" name="矩形 11"/>
            <p:cNvSpPr/>
            <p:nvPr/>
          </p:nvSpPr>
          <p:spPr>
            <a:xfrm>
              <a:off x="3612990"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3" name="矩形 12"/>
            <p:cNvSpPr/>
            <p:nvPr/>
          </p:nvSpPr>
          <p:spPr>
            <a:xfrm>
              <a:off x="8138144" y="3929741"/>
              <a:ext cx="1144627" cy="45719"/>
            </a:xfrm>
            <a:prstGeom prst="rect">
              <a:avLst/>
            </a:prstGeom>
            <a:solidFill>
              <a:srgbClr val="578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786AA"/>
                </a:solidFill>
                <a:latin typeface="字魂35号-经典雅黑" panose="02000000000000000000" pitchFamily="2" charset="-122"/>
                <a:ea typeface="字魂35号-经典雅黑" panose="02000000000000000000" pitchFamily="2" charset="-122"/>
              </a:endParaRPr>
            </a:p>
          </p:txBody>
        </p:sp>
        <p:sp>
          <p:nvSpPr>
            <p:cNvPr id="14" name="TextBox 4"/>
            <p:cNvSpPr txBox="1"/>
            <p:nvPr/>
          </p:nvSpPr>
          <p:spPr>
            <a:xfrm>
              <a:off x="4418551" y="3518642"/>
              <a:ext cx="4050017" cy="830997"/>
            </a:xfrm>
            <a:prstGeom prst="rect">
              <a:avLst/>
            </a:prstGeom>
            <a:noFill/>
          </p:spPr>
          <p:txBody>
            <a:bodyPr wrap="none" rtlCol="0">
              <a:spAutoFit/>
            </a:bodyPr>
            <a:lstStyle/>
            <a:p>
              <a:pPr algn="ctr"/>
              <a:r>
                <a:rPr lang="zh-CN" altLang="en-US" sz="4800" spc="600" dirty="0" smtClean="0">
                  <a:solidFill>
                    <a:srgbClr val="5786AA"/>
                  </a:solidFill>
                  <a:latin typeface="字魂35号-经典雅黑" panose="02000000000000000000" pitchFamily="2" charset="-122"/>
                  <a:ea typeface="字魂35号-经典雅黑" panose="02000000000000000000" pitchFamily="2" charset="-122"/>
                </a:rPr>
                <a:t>通知企业用户</a:t>
              </a:r>
              <a:endParaRPr lang="en-US" altLang="zh-CN" sz="4800" spc="600" dirty="0">
                <a:solidFill>
                  <a:srgbClr val="5786AA"/>
                </a:solidFill>
                <a:latin typeface="字魂35号-经典雅黑" panose="02000000000000000000" pitchFamily="2" charset="-122"/>
                <a:ea typeface="字魂35号-经典雅黑" panose="02000000000000000000" pitchFamily="2" charset="-122"/>
              </a:endParaRPr>
            </a:p>
          </p:txBody>
        </p:sp>
      </p:grpSp>
      <p:sp>
        <p:nvSpPr>
          <p:cNvPr id="33" name="TextBox 23"/>
          <p:cNvSpPr txBox="1"/>
          <p:nvPr/>
        </p:nvSpPr>
        <p:spPr>
          <a:xfrm>
            <a:off x="1412977" y="1473665"/>
            <a:ext cx="10097705" cy="584775"/>
          </a:xfrm>
          <a:prstGeom prst="rect">
            <a:avLst/>
          </a:prstGeom>
          <a:noFill/>
        </p:spPr>
        <p:txBody>
          <a:bodyPr wrap="square" rtlCol="0">
            <a:spAutoFit/>
          </a:bodyPr>
          <a:lstStyle/>
          <a:p>
            <a:pPr lvl="0" defTabSz="1216660">
              <a:spcBef>
                <a:spcPct val="20000"/>
              </a:spcBef>
              <a:defRPr/>
            </a:pPr>
            <a:r>
              <a:rPr lang="zh-CN" altLang="en-US" sz="1600" kern="0" dirty="0" smtClean="0">
                <a:latin typeface="Arial" panose="020B0604020202020204" pitchFamily="34" charset="0"/>
                <a:ea typeface="微软雅黑" panose="020B0503020204020204" charset="-122"/>
                <a:sym typeface="Arial" panose="020B0604020202020204" pitchFamily="34" charset="0"/>
              </a:rPr>
              <a:t>       创建完“企业信息”和“用户信息”，就可以通知或指导企业及相关人员，根据</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久防安全提醒系统使用说明</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，登录久防安全提醒系统</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en-US" altLang="zh-CN" sz="1600" kern="0" dirty="0" err="1" smtClean="0">
                <a:latin typeface="Arial" panose="020B0604020202020204" pitchFamily="34" charset="0"/>
                <a:ea typeface="微软雅黑" panose="020B0503020204020204" charset="-122"/>
                <a:sym typeface="Arial" panose="020B0604020202020204" pitchFamily="34" charset="0"/>
              </a:rPr>
              <a:t>www.jiufangsafe.com</a:t>
            </a:r>
            <a:r>
              <a:rPr lang="en-US" altLang="zh-CN" sz="1600" kern="0" dirty="0" smtClean="0">
                <a:latin typeface="Arial" panose="020B0604020202020204" pitchFamily="34" charset="0"/>
                <a:ea typeface="微软雅黑" panose="020B0503020204020204" charset="-122"/>
                <a:sym typeface="Arial" panose="020B0604020202020204" pitchFamily="34" charset="0"/>
              </a:rPr>
              <a:t>)</a:t>
            </a:r>
            <a:r>
              <a:rPr lang="zh-CN" altLang="en-US" sz="1600" kern="0" dirty="0" smtClean="0">
                <a:latin typeface="Arial" panose="020B0604020202020204" pitchFamily="34" charset="0"/>
                <a:ea typeface="微软雅黑" panose="020B0503020204020204" charset="-122"/>
                <a:sym typeface="Arial" panose="020B0604020202020204" pitchFamily="34" charset="0"/>
              </a:rPr>
              <a:t>进行信息完善和使用了。</a:t>
            </a:r>
            <a:endParaRPr lang="en-US" altLang="zh-CN" sz="1600" kern="0" dirty="0">
              <a:latin typeface="Arial" panose="020B0604020202020204" pitchFamily="34" charset="0"/>
              <a:ea typeface="微软雅黑" panose="020B0503020204020204" charset="-122"/>
              <a:sym typeface="Arial" panose="020B0604020202020204" pitchFamily="34" charset="0"/>
            </a:endParaRPr>
          </a:p>
        </p:txBody>
      </p:sp>
      <p:pic>
        <p:nvPicPr>
          <p:cNvPr id="5122" name="Picture 2"/>
          <p:cNvPicPr>
            <a:picLocks noChangeAspect="1" noChangeArrowheads="1"/>
          </p:cNvPicPr>
          <p:nvPr/>
        </p:nvPicPr>
        <p:blipFill>
          <a:blip r:embed="rId1" cstate="print"/>
          <a:srcRect/>
          <a:stretch>
            <a:fillRect/>
          </a:stretch>
        </p:blipFill>
        <p:spPr bwMode="auto">
          <a:xfrm>
            <a:off x="1698476" y="2351555"/>
            <a:ext cx="4056865" cy="3865953"/>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a:stretch>
            <a:fillRect/>
          </a:stretch>
        </p:blipFill>
        <p:spPr bwMode="auto">
          <a:xfrm>
            <a:off x="6333735" y="2390664"/>
            <a:ext cx="4079668" cy="3814382"/>
          </a:xfrm>
          <a:prstGeom prst="rect">
            <a:avLst/>
          </a:prstGeom>
          <a:noFill/>
          <a:ln w="9525">
            <a:noFill/>
            <a:miter lim="800000"/>
            <a:headEnd/>
            <a:tailEnd/>
          </a:ln>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ISPRING_PRESENTATION_TITLE" val="PowerPoint 演示文稿"/>
  <p:tag name="ISPRING_FIRST_PUBLISH" val="1"/>
  <p:tag name="MH_CONTENTSID" val="304"/>
  <p:tag name="MH_SECTIONID" val="305,306,"/>
  <p:tag name="KSO_WPP_MARK_KEY" val="e919a9c4-7886-40fe-b0e7-e4ceb80b6107"/>
  <p:tag name="COMMONDATA" val="eyJoZGlkIjoiZmE4NDllNDdmZmEyYzUxNzEyMzI2MmNjYzY1NWM0MjMifQ=="/>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A000120150910A22KPBG</Template>
  <TotalTime>0</TotalTime>
  <Words>1207</Words>
  <Application>WPS 演示</Application>
  <PresentationFormat>自定义</PresentationFormat>
  <Paragraphs>65</Paragraphs>
  <Slides>10</Slides>
  <Notes>10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Arial</vt:lpstr>
      <vt:lpstr>微软雅黑</vt:lpstr>
      <vt:lpstr>造字工房力黑（非商用）常规体</vt:lpstr>
      <vt:lpstr>黑体</vt:lpstr>
      <vt:lpstr>方正黑体简体</vt:lpstr>
      <vt:lpstr>字魂35号-经典雅黑</vt:lpstr>
      <vt:lpstr>Calibri</vt:lpstr>
      <vt:lpstr>等线</vt:lpstr>
      <vt:lpstr>Arial Unicode MS</vt:lpstr>
      <vt:lpstr>等线 Light</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松青雪</cp:lastModifiedBy>
  <cp:revision>448</cp:revision>
  <dcterms:created xsi:type="dcterms:W3CDTF">2018-02-23T07:21:00Z</dcterms:created>
  <dcterms:modified xsi:type="dcterms:W3CDTF">2023-08-30T09:44:05Z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AB8DF32B6976410893025A566D3A64FD_12</vt:lpwstr>
  </property>
  <property fmtid="{D5CDD505-2E9C-101B-9397-08002B2CF9AE}" pid="3" name="KSOProductBuildVer">
    <vt:lpwstr>2052-11.1.0.14309</vt:lpwstr>
  </property>
</Properties>
</file>